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  <p:sldMasterId id="2147483679" r:id="rId5"/>
  </p:sldMasterIdLst>
  <p:notesMasterIdLst>
    <p:notesMasterId r:id="rId109"/>
  </p:notesMasterIdLst>
  <p:handoutMasterIdLst>
    <p:handoutMasterId r:id="rId110"/>
  </p:handoutMasterIdLst>
  <p:sldIdLst>
    <p:sldId id="289" r:id="rId6"/>
    <p:sldId id="322" r:id="rId7"/>
    <p:sldId id="301" r:id="rId8"/>
    <p:sldId id="339" r:id="rId9"/>
    <p:sldId id="340" r:id="rId10"/>
    <p:sldId id="341" r:id="rId11"/>
    <p:sldId id="342" r:id="rId12"/>
    <p:sldId id="313" r:id="rId13"/>
    <p:sldId id="306" r:id="rId14"/>
    <p:sldId id="365" r:id="rId15"/>
    <p:sldId id="366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90" r:id="rId46"/>
    <p:sldId id="391" r:id="rId47"/>
    <p:sldId id="392" r:id="rId48"/>
    <p:sldId id="393" r:id="rId49"/>
    <p:sldId id="394" r:id="rId50"/>
    <p:sldId id="324" r:id="rId51"/>
    <p:sldId id="303" r:id="rId52"/>
    <p:sldId id="331" r:id="rId53"/>
    <p:sldId id="332" r:id="rId54"/>
    <p:sldId id="333" r:id="rId55"/>
    <p:sldId id="388" r:id="rId56"/>
    <p:sldId id="389" r:id="rId57"/>
    <p:sldId id="334" r:id="rId58"/>
    <p:sldId id="337" r:id="rId59"/>
    <p:sldId id="395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24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325" r:id="rId76"/>
    <p:sldId id="314" r:id="rId77"/>
    <p:sldId id="335" r:id="rId78"/>
    <p:sldId id="315" r:id="rId79"/>
    <p:sldId id="465" r:id="rId80"/>
    <p:sldId id="461" r:id="rId81"/>
    <p:sldId id="466" r:id="rId82"/>
    <p:sldId id="455" r:id="rId83"/>
    <p:sldId id="439" r:id="rId84"/>
    <p:sldId id="454" r:id="rId85"/>
    <p:sldId id="464" r:id="rId86"/>
    <p:sldId id="456" r:id="rId87"/>
    <p:sldId id="457" r:id="rId88"/>
    <p:sldId id="458" r:id="rId89"/>
    <p:sldId id="459" r:id="rId90"/>
    <p:sldId id="460" r:id="rId91"/>
    <p:sldId id="448" r:id="rId92"/>
    <p:sldId id="467" r:id="rId93"/>
    <p:sldId id="463" r:id="rId94"/>
    <p:sldId id="468" r:id="rId95"/>
    <p:sldId id="440" r:id="rId96"/>
    <p:sldId id="441" r:id="rId97"/>
    <p:sldId id="442" r:id="rId98"/>
    <p:sldId id="446" r:id="rId99"/>
    <p:sldId id="447" r:id="rId100"/>
    <p:sldId id="469" r:id="rId101"/>
    <p:sldId id="449" r:id="rId102"/>
    <p:sldId id="450" r:id="rId103"/>
    <p:sldId id="451" r:id="rId104"/>
    <p:sldId id="453" r:id="rId105"/>
    <p:sldId id="452" r:id="rId106"/>
    <p:sldId id="445" r:id="rId107"/>
    <p:sldId id="321" r:id="rId10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95"/>
            <p14:sldId id="408"/>
            <p14:sldId id="409"/>
            <p14:sldId id="410"/>
            <p14:sldId id="411"/>
            <p14:sldId id="412"/>
            <p14:sldId id="413"/>
            <p14:sldId id="414"/>
            <p14:sldId id="424"/>
            <p14:sldId id="416"/>
            <p14:sldId id="417"/>
            <p14:sldId id="418"/>
            <p14:sldId id="419"/>
            <p14:sldId id="420"/>
            <p14:sldId id="421"/>
            <p14:sldId id="422"/>
            <p14:sldId id="325"/>
            <p14:sldId id="314"/>
            <p14:sldId id="335"/>
            <p14:sldId id="315"/>
            <p14:sldId id="465"/>
            <p14:sldId id="461"/>
            <p14:sldId id="466"/>
            <p14:sldId id="455"/>
            <p14:sldId id="439"/>
            <p14:sldId id="454"/>
            <p14:sldId id="464"/>
            <p14:sldId id="456"/>
            <p14:sldId id="457"/>
            <p14:sldId id="458"/>
            <p14:sldId id="459"/>
            <p14:sldId id="460"/>
            <p14:sldId id="448"/>
            <p14:sldId id="467"/>
            <p14:sldId id="463"/>
            <p14:sldId id="468"/>
            <p14:sldId id="440"/>
            <p14:sldId id="441"/>
            <p14:sldId id="442"/>
            <p14:sldId id="446"/>
            <p14:sldId id="447"/>
            <p14:sldId id="469"/>
            <p14:sldId id="449"/>
            <p14:sldId id="450"/>
            <p14:sldId id="451"/>
            <p14:sldId id="453"/>
            <p14:sldId id="452"/>
            <p14:sldId id="445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viewProps" Target="viewProps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handoutMaster" Target="handoutMasters/handoutMaster1.xml"/><Relationship Id="rId115" Type="http://schemas.microsoft.com/office/2015/10/relationships/revisionInfo" Target="revisionInfo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theme" Target="theme/theme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tableStyles" Target="tableStyle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notesMaster" Target="notesMasters/notesMaster1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8C-4D54-9069-3D3694728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6928"/>
        <c:axId val="386247320"/>
      </c:scatterChart>
      <c:valAx>
        <c:axId val="386246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7320"/>
        <c:crosses val="autoZero"/>
        <c:crossBetween val="midCat"/>
      </c:valAx>
      <c:valAx>
        <c:axId val="386247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692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52-41B3-89A1-8EBF9A048F78}"/>
            </c:ext>
          </c:extLst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52-41B3-89A1-8EBF9A048F78}"/>
            </c:ext>
          </c:extLst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52-41B3-89A1-8EBF9A048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8496"/>
        <c:axId val="386248888"/>
      </c:scatterChart>
      <c:valAx>
        <c:axId val="386248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888"/>
        <c:crosses val="autoZero"/>
        <c:crossBetween val="midCat"/>
      </c:valAx>
      <c:valAx>
        <c:axId val="386248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E4FF4-4B4C-4783-ACCA-43B0D278BF5C}" type="slidenum">
              <a:rPr lang="zh-CN" altLang="en-GB">
                <a:solidFill>
                  <a:srgbClr val="000000"/>
                </a:solidFill>
              </a:rPr>
              <a:pPr/>
              <a:t>62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GB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8680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63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04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12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13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20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26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27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34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23/10/2019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0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48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7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20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883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23/10/2019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79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20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92.JPG"/><Relationship Id="rId9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microsoft.com/office/2007/relationships/hdphoto" Target="../media/hdphoto6.wdp"/><Relationship Id="rId2" Type="http://schemas.openxmlformats.org/officeDocument/2006/relationships/image" Target="../media/image98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Extraction_of_Material_Properties_using_Voxel_Meshing_and_Abaqus" TargetMode="External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api/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ouisepb/TexGenScriptingGuid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514300"/>
            <a:ext cx="4019550" cy="1905175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2370" y="3621378"/>
            <a:ext cx="4019405" cy="145544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Dr Louise Brown</a:t>
            </a:r>
          </a:p>
          <a:p>
            <a:endParaRPr lang="en-GB" dirty="0" smtClean="0"/>
          </a:p>
          <a:p>
            <a:r>
              <a:rPr lang="en-GB" dirty="0"/>
              <a:t>https://</a:t>
            </a:r>
            <a:r>
              <a:rPr lang="en-GB" dirty="0" smtClean="0"/>
              <a:t>github.com/louisepb/PurdueWorkshop2019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two sections with a horizontal division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13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68" y="1416418"/>
            <a:ext cx="4159634" cy="2774391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46284" y="1052127"/>
            <a:ext cx="321616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Experimental permeability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6284" y="1421459"/>
            <a:ext cx="3216166" cy="646331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Simulation with straight yarns, constant elliptical cross-section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284" y="2080147"/>
            <a:ext cx="3216166" cy="923330"/>
          </a:xfrm>
          <a:prstGeom prst="rect">
            <a:avLst/>
          </a:prstGeom>
          <a:solidFill>
            <a:srgbClr val="FFFFCC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6284" y="3015834"/>
            <a:ext cx="3216166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Deformation of weft yarns on fabric surface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284" y="3674522"/>
            <a:ext cx="3216166" cy="923330"/>
          </a:xfrm>
          <a:prstGeom prst="rect">
            <a:avLst/>
          </a:prstGeom>
          <a:solidFill>
            <a:schemeClr val="bg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Yarn cross-sections ‘more rectangular’ in warp direction than in weft direction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896670" y="1744624"/>
            <a:ext cx="204866" cy="2229039"/>
          </a:xfrm>
          <a:prstGeom prst="down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418534" y="1500161"/>
            <a:ext cx="699144" cy="100923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661119"/>
            <a:ext cx="102411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61119"/>
            <a:ext cx="330299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14" y="4274552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5312" y="1059863"/>
            <a:ext cx="738664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kern="0" baseline="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Increasingly </a:t>
            </a:r>
            <a:r>
              <a:rPr lang="en-GB" kern="0" baseline="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accurate modelling of yarn geometries</a:t>
            </a: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4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5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152475"/>
            <a:ext cx="4019550" cy="2387600"/>
          </a:xfrm>
        </p:spPr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4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5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6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7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8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19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2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3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702688"/>
            <a:ext cx="8158163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P Brown, X Zeng, A C Long, R Brooks, I A Jones. “Predicting the coefficient of expansion for textile composites based on a unit cell approach”, Proc. 11</a:t>
            </a:r>
            <a:r>
              <a:rPr lang="en-US" sz="1400" baseline="30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Int. Conf. on Textile Composites (TexComp-11), Leuven, Sept 2013.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27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37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39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40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9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3996924"/>
              </p:ext>
            </p:extLst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8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8812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job=Filename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extract material properties 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Use the dataHandling.py and effectiveMatPropRVE.py files supplied with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TexGen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to calculate the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material properties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http://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texgen.sourceforge.net/index.php/Extraction_of_Material_Properties_using_Voxel_Meshing_and_Abaqus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 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2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2BFB-21B7-4E65-9DFB-D7DD7C39F1A3}" type="slidenum">
              <a:rPr lang="zh-CN" altLang="en-GB">
                <a:solidFill>
                  <a:srgbClr val="808080"/>
                </a:solidFill>
              </a:rPr>
              <a:pPr/>
              <a:t>62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4679950"/>
          </a:xfrm>
          <a:noFill/>
        </p:spPr>
        <p:txBody>
          <a:bodyPr/>
          <a:lstStyle/>
          <a:p>
            <a:pPr algn="l"/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/>
            </a:r>
            <a:b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</a:br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>     </a:t>
            </a:r>
            <a: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  </a:t>
            </a:r>
            <a:b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Tutorial - 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Flow simulation using </a:t>
            </a:r>
            <a:r>
              <a:rPr lang="en-GB" altLang="zh-CN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TexGen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and CFX </a:t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endParaRPr lang="en-GB" altLang="zh-CN" sz="1800" dirty="0">
              <a:solidFill>
                <a:schemeClr val="tx1"/>
              </a:solidFill>
              <a:ea typeface="SimSun" pitchFamily="2" charset="-122"/>
            </a:endParaRPr>
          </a:p>
        </p:txBody>
      </p:sp>
      <p:sp>
        <p:nvSpPr>
          <p:cNvPr id="454662" name="Text Box 6"/>
          <p:cNvSpPr txBox="1">
            <a:spLocks noChangeArrowheads="1"/>
          </p:cNvSpPr>
          <p:nvPr/>
        </p:nvSpPr>
        <p:spPr bwMode="auto">
          <a:xfrm>
            <a:off x="8316913" y="6308725"/>
            <a:ext cx="6111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zh-CN" sz="1400" i="1" baseline="-25000">
                <a:solidFill>
                  <a:srgbClr val="FFFFFF"/>
                </a:solidFill>
                <a:latin typeface="Times" pitchFamily="18" charset="0"/>
                <a:ea typeface="SimSun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63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2085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64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27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65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1912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66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2756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67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68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69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70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5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2D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53991"/>
              </p:ext>
            </p:extLst>
          </p:nvPr>
        </p:nvGraphicFramePr>
        <p:xfrm>
          <a:off x="1313814" y="3246437"/>
          <a:ext cx="6591934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620">
                  <a:extLst>
                    <a:ext uri="{9D8B030D-6E8A-4147-A177-3AD203B41FA5}">
                      <a16:colId xmlns:a16="http://schemas.microsoft.com/office/drawing/2014/main" val="4210137654"/>
                    </a:ext>
                  </a:extLst>
                </a:gridCol>
                <a:gridCol w="1647620">
                  <a:extLst>
                    <a:ext uri="{9D8B030D-6E8A-4147-A177-3AD203B41FA5}">
                      <a16:colId xmlns:a16="http://schemas.microsoft.com/office/drawing/2014/main" val="327360662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1031567105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2158241674"/>
                    </a:ext>
                  </a:extLst>
                </a:gridCol>
              </a:tblGrid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 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 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/ cm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528111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889417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84145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2169" y="1476375"/>
            <a:ext cx="751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4x4 satin weave textile using the 2D weave wizard using the parameters in the table</a:t>
            </a:r>
          </a:p>
        </p:txBody>
      </p:sp>
    </p:spTree>
    <p:extLst>
      <p:ext uri="{BB962C8B-B14F-4D97-AF65-F5344CB8AC3E}">
        <p14:creationId xmlns:p14="http://schemas.microsoft.com/office/powerpoint/2010/main" val="15251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3D Orthogonal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07068"/>
              </p:ext>
            </p:extLst>
          </p:nvPr>
        </p:nvGraphicFramePr>
        <p:xfrm>
          <a:off x="1566545" y="3057524"/>
          <a:ext cx="6010910" cy="3195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479219008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1581305231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363683512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188287040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97618125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567506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spacing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fibre diameter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Fibres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per yarn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42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428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8000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33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Binder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1.375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1.4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906683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4388" y="1059239"/>
            <a:ext cx="7515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3D orthogonal weave textile with 6 warp yarns (2 warp stacks to 1 binder yarn) and 4 weft yarn stacks.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 yarns/weft stack, 2 yarns/warp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Textile thickness = 1.4mm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 the table for remaining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49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and Export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0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623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Properties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3020" y="1038225"/>
            <a:ext cx="82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To export element volume fractions set up yarn properties, either for whole textile (all yarns same) or individual yarns</a:t>
            </a:r>
          </a:p>
          <a:p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dirty="0" smtClean="0">
                <a:latin typeface="+mj-lt"/>
              </a:rPr>
              <a:t>Requires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Total fibre area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density and yarn linear density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diameter and number of fibres per yarn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020" y="4216297"/>
            <a:ext cx="859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Mechanical properties</a:t>
            </a:r>
          </a:p>
          <a:p>
            <a:r>
              <a:rPr lang="en-GB" sz="2000" dirty="0" smtClean="0">
                <a:latin typeface="+mj-lt"/>
              </a:rPr>
              <a:t>Select required yarns then </a:t>
            </a:r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i="1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 set Young’s modulus, Shear modulus, Poisson’s ratio and 	coefficient of thermal expansion</a:t>
            </a:r>
          </a:p>
          <a:p>
            <a:r>
              <a:rPr lang="en-GB" sz="2000" dirty="0" smtClean="0">
                <a:latin typeface="+mj-lt"/>
              </a:rPr>
              <a:t>Select </a:t>
            </a:r>
            <a:r>
              <a:rPr lang="en-GB" sz="2000" i="1" dirty="0" smtClean="0">
                <a:latin typeface="+mj-lt"/>
              </a:rPr>
              <a:t>Modeller -&gt; Assign Matrix Properties </a:t>
            </a:r>
            <a:r>
              <a:rPr lang="en-GB" sz="2000" dirty="0" smtClean="0">
                <a:latin typeface="+mj-lt"/>
              </a:rPr>
              <a:t> to set matrix properties</a:t>
            </a:r>
          </a:p>
        </p:txBody>
      </p:sp>
    </p:spTree>
    <p:extLst>
      <p:ext uri="{BB962C8B-B14F-4D97-AF65-F5344CB8AC3E}">
        <p14:creationId xmlns:p14="http://schemas.microsoft.com/office/powerpoint/2010/main" val="41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66775"/>
            <a:ext cx="4019550" cy="2387600"/>
          </a:xfrm>
        </p:spPr>
        <p:txBody>
          <a:bodyPr/>
          <a:lstStyle/>
          <a:p>
            <a:r>
              <a:rPr lang="en-GB" dirty="0" smtClean="0"/>
              <a:t>Python Scripting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9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5774" y="1962150"/>
            <a:ext cx="8296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User Guide for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GUI: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	</a:t>
            </a: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API Reference Guide: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3"/>
              </a:rPr>
              <a:t>http://texgen.sourceforge.net/api</a:t>
            </a:r>
            <a:r>
              <a:rPr lang="en-GB" sz="2400" dirty="0" smtClean="0">
                <a:latin typeface="+mj-lt"/>
                <a:hlinkClick r:id="rId3"/>
              </a:rPr>
              <a:t>/</a:t>
            </a:r>
            <a:endParaRPr lang="en-GB" sz="2400" dirty="0" smtClean="0">
              <a:latin typeface="+mj-lt"/>
            </a:endParaRPr>
          </a:p>
          <a:p>
            <a:pPr lvl="1"/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Scripting Guide with sample 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5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Assigning Sections to a Yarn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33325" y="1021939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</a:t>
            </a:r>
            <a:r>
              <a:rPr lang="en-GB" sz="2000" dirty="0" smtClean="0">
                <a:latin typeface="+mj-lt"/>
              </a:rPr>
              <a:t>and </a:t>
            </a:r>
            <a:r>
              <a:rPr lang="en-GB" sz="2000" dirty="0" err="1" smtClean="0">
                <a:latin typeface="+mj-lt"/>
              </a:rPr>
              <a:t>CYarnSectionInterp</a:t>
            </a:r>
            <a:r>
              <a:rPr lang="en-GB" sz="2000" dirty="0" smtClean="0">
                <a:latin typeface="+mj-lt"/>
              </a:rPr>
              <a:t> base classes </a:t>
            </a:r>
            <a:r>
              <a:rPr lang="en-GB" sz="2000" dirty="0" smtClean="0">
                <a:latin typeface="+mj-lt"/>
              </a:rPr>
              <a:t>which is then assigned to a </a:t>
            </a:r>
            <a:r>
              <a:rPr lang="en-GB" sz="2000" dirty="0" smtClean="0">
                <a:latin typeface="+mj-lt"/>
              </a:rPr>
              <a:t>yarn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Classes correspond to the 3 options in the Select Yarn Section dialog</a:t>
            </a:r>
            <a:endParaRPr lang="en-GB" sz="2000" dirty="0">
              <a:latin typeface="+mj-lt"/>
            </a:endParaRPr>
          </a:p>
          <a:p>
            <a:endParaRPr lang="en-GB" sz="20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00" y="4095895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325" y="265315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100" y="3200545"/>
            <a:ext cx="813445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CYarnSectionConstant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00" y="5483688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CYarnSectionInterpPosition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0.0,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0.5,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54323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675" y="1743317"/>
            <a:ext cx="677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>
                <a:solidFill>
                  <a:prstClr val="black"/>
                </a:solidFill>
                <a:latin typeface="Arial"/>
              </a:rPr>
              <a:t>Syntax for creating different shaped sections</a:t>
            </a:r>
            <a:r>
              <a:rPr lang="en-GB" sz="2000" dirty="0" smtClean="0">
                <a:solidFill>
                  <a:prstClr val="black"/>
                </a:solidFill>
                <a:latin typeface="Arial"/>
              </a:rPr>
              <a:t>:</a:t>
            </a:r>
            <a:endParaRPr lang="en-GB" sz="20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2333</TotalTime>
  <Words>5564</Words>
  <Application>Microsoft Office PowerPoint</Application>
  <PresentationFormat>On-screen Show (4:3)</PresentationFormat>
  <Paragraphs>1156</Paragraphs>
  <Slides>103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103</vt:i4>
      </vt:variant>
    </vt:vector>
  </HeadingPairs>
  <TitlesOfParts>
    <vt:vector size="120" baseType="lpstr">
      <vt:lpstr>ＭＳ Ｐゴシック</vt:lpstr>
      <vt:lpstr>SimSun</vt:lpstr>
      <vt:lpstr>Arial</vt:lpstr>
      <vt:lpstr>Calibri</vt:lpstr>
      <vt:lpstr>Cambria Math</vt:lpstr>
      <vt:lpstr>Courier New</vt:lpstr>
      <vt:lpstr>等线</vt:lpstr>
      <vt:lpstr>Georgia</vt:lpstr>
      <vt:lpstr>Symbol</vt:lpstr>
      <vt:lpstr>Times</vt:lpstr>
      <vt:lpstr>Times New Roman</vt:lpstr>
      <vt:lpstr>Office Theme</vt:lpstr>
      <vt:lpstr>Blank Presentation</vt:lpstr>
      <vt:lpstr>1_Blank Presentation</vt:lpstr>
      <vt:lpstr>2_Blank Presentation</vt:lpstr>
      <vt:lpstr>3_Blank Presentation</vt:lpstr>
      <vt:lpstr>Equation</vt:lpstr>
      <vt:lpstr>TexGen Workshop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TexGen File Format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           Tutorial - Flow simulation using TexGen and CFX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Generation of Weaves</vt:lpstr>
      <vt:lpstr>Automatically Generated Textiles</vt:lpstr>
      <vt:lpstr>CTextileWeave2D</vt:lpstr>
      <vt:lpstr>CTextileWeave2D</vt:lpstr>
      <vt:lpstr>Exercise – Create 2D Weave</vt:lpstr>
      <vt:lpstr>Automatically Generated 3D Weaves</vt:lpstr>
      <vt:lpstr>Exercise – Create 3D Orthogonal Weave</vt:lpstr>
      <vt:lpstr>Saving and Export</vt:lpstr>
      <vt:lpstr>Save  File Format</vt:lpstr>
      <vt:lpstr>Saving Images</vt:lpstr>
      <vt:lpstr>Yarn Properties</vt:lpstr>
      <vt:lpstr>ABAQUS Voxel Export</vt:lpstr>
      <vt:lpstr>ABAQUS Dry Fibre Export</vt:lpstr>
      <vt:lpstr>Conformal Mesh</vt:lpstr>
      <vt:lpstr>Geometry Export </vt:lpstr>
      <vt:lpstr>Geometry Export </vt:lpstr>
      <vt:lpstr>Manually creating textiles</vt:lpstr>
      <vt:lpstr>Python Scripting</vt:lpstr>
      <vt:lpstr>Documentation</vt:lpstr>
      <vt:lpstr>PowerPoint Presentation</vt:lpstr>
      <vt:lpstr>Create Textile</vt:lpstr>
      <vt:lpstr>Create Yarns</vt:lpstr>
      <vt:lpstr>Interpolation Between Nodes</vt:lpstr>
      <vt:lpstr>Yarn Repeats</vt:lpstr>
      <vt:lpstr>Domain </vt:lpstr>
      <vt:lpstr>Assigning Sections to a Yarn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Resources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135</cp:revision>
  <dcterms:created xsi:type="dcterms:W3CDTF">2018-06-18T12:52:55Z</dcterms:created>
  <dcterms:modified xsi:type="dcterms:W3CDTF">2019-10-23T12:31:44Z</dcterms:modified>
</cp:coreProperties>
</file>